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regular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Slab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Look at this in powerpoint mode instead.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1524800" y="67260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0" name="Shape 10"/>
          <p:cNvSpPr/>
          <p:nvPr/>
        </p:nvSpPr>
        <p:spPr>
          <a:xfrm rot="10800000">
            <a:off x="6537562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cxnSp>
        <p:nvCxnSpPr>
          <p:cNvPr id="11" name="Shape 11"/>
          <p:cNvCxnSpPr/>
          <p:nvPr/>
        </p:nvCxnSpPr>
        <p:spPr>
          <a:xfrm>
            <a:off x="4359601" y="2817463"/>
            <a:ext cx="424799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000"/>
            </a:lvl1pPr>
            <a:lvl2pPr algn="ctr">
              <a:spcBef>
                <a:spcPts val="0"/>
              </a:spcBef>
              <a:buSzPct val="100000"/>
              <a:defRPr sz="4000"/>
            </a:lvl2pPr>
            <a:lvl3pPr algn="ctr">
              <a:spcBef>
                <a:spcPts val="0"/>
              </a:spcBef>
              <a:buSzPct val="100000"/>
              <a:defRPr sz="4000"/>
            </a:lvl3pPr>
            <a:lvl4pPr algn="ctr">
              <a:spcBef>
                <a:spcPts val="0"/>
              </a:spcBef>
              <a:buSzPct val="100000"/>
              <a:defRPr sz="4000"/>
            </a:lvl4pPr>
            <a:lvl5pPr algn="ctr">
              <a:spcBef>
                <a:spcPts val="0"/>
              </a:spcBef>
              <a:buSzPct val="100000"/>
              <a:defRPr sz="4000"/>
            </a:lvl5pPr>
            <a:lvl6pPr algn="ctr">
              <a:spcBef>
                <a:spcPts val="0"/>
              </a:spcBef>
              <a:buSzPct val="100000"/>
              <a:defRPr sz="4000"/>
            </a:lvl6pPr>
            <a:lvl7pPr algn="ctr">
              <a:spcBef>
                <a:spcPts val="0"/>
              </a:spcBef>
              <a:buSzPct val="100000"/>
              <a:defRPr sz="4000"/>
            </a:lvl7pPr>
            <a:lvl8pPr algn="ctr">
              <a:spcBef>
                <a:spcPts val="0"/>
              </a:spcBef>
              <a:buSzPct val="100000"/>
              <a:defRPr sz="4000"/>
            </a:lvl8pPr>
            <a:lvl9pPr algn="ctr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150" y="5076825"/>
            <a:ext cx="9143699" cy="665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387900" y="1152450"/>
            <a:ext cx="8368200" cy="153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87900" y="2919450"/>
            <a:ext cx="8368200" cy="1071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4359601" y="2817463"/>
            <a:ext cx="424799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92562" y="1260283"/>
            <a:ext cx="424799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Shape 21"/>
          <p:cNvSpPr txBox="1"/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92562" y="1260283"/>
            <a:ext cx="424799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87900" y="1489825"/>
            <a:ext cx="3999899" cy="3078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756200" y="1489825"/>
            <a:ext cx="3999899" cy="30788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" name="Shape 35"/>
          <p:cNvSpPr txBox="1"/>
          <p:nvPr>
            <p:ph type="title"/>
          </p:nvPr>
        </p:nvSpPr>
        <p:spPr>
          <a:xfrm>
            <a:off x="3879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87900" y="1594025"/>
            <a:ext cx="2807999" cy="268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75"/>
            <a:ext cx="4572000" cy="5143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3"/>
            <a:ext cx="540899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1209075"/>
            <a:ext cx="4045199" cy="1506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3800"/>
            </a:lvl1pPr>
            <a:lvl2pPr algn="ctr">
              <a:spcBef>
                <a:spcPts val="0"/>
              </a:spcBef>
              <a:buSzPct val="100000"/>
              <a:defRPr sz="3800"/>
            </a:lvl2pPr>
            <a:lvl3pPr algn="ctr">
              <a:spcBef>
                <a:spcPts val="0"/>
              </a:spcBef>
              <a:buSzPct val="100000"/>
              <a:defRPr sz="3800"/>
            </a:lvl3pPr>
            <a:lvl4pPr algn="ctr">
              <a:spcBef>
                <a:spcPts val="0"/>
              </a:spcBef>
              <a:buSzPct val="100000"/>
              <a:defRPr sz="3800"/>
            </a:lvl4pPr>
            <a:lvl5pPr algn="ctr">
              <a:spcBef>
                <a:spcPts val="0"/>
              </a:spcBef>
              <a:buSzPct val="100000"/>
              <a:defRPr sz="3800"/>
            </a:lvl5pPr>
            <a:lvl6pPr algn="ctr">
              <a:spcBef>
                <a:spcPts val="0"/>
              </a:spcBef>
              <a:buSzPct val="100000"/>
              <a:defRPr sz="3800"/>
            </a:lvl6pPr>
            <a:lvl7pPr algn="ctr">
              <a:spcBef>
                <a:spcPts val="0"/>
              </a:spcBef>
              <a:buSzPct val="100000"/>
              <a:defRPr sz="3800"/>
            </a:lvl7pPr>
            <a:lvl8pPr algn="ctr">
              <a:spcBef>
                <a:spcPts val="0"/>
              </a:spcBef>
              <a:buSzPct val="100000"/>
              <a:defRPr sz="3800"/>
            </a:lvl8pPr>
            <a:lvl9pPr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76900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9500" y="423372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66666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jpg"/><Relationship Id="rId4" Type="http://schemas.openxmlformats.org/officeDocument/2006/relationships/image" Target="../media/image0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Relationship Id="rId4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jpg"/><Relationship Id="rId4" Type="http://schemas.openxmlformats.org/officeDocument/2006/relationships/image" Target="../media/image0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0.jpg"/><Relationship Id="rId4" Type="http://schemas.openxmlformats.org/officeDocument/2006/relationships/image" Target="../media/image0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145195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Hovercraft: The Journey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By: Jordan Hatch, Marques Miles, Maggy Wielgus, and Noah Prezant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2017675" y="1188925"/>
            <a:ext cx="4820999" cy="2696999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Noah Prezant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2034175" y="1261400"/>
            <a:ext cx="5217599" cy="2696999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Jordan Hatch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2017750" y="1370150"/>
            <a:ext cx="5217599" cy="25194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Marques Miles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2017675" y="1261400"/>
            <a:ext cx="5217599" cy="2627999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Maggy Wielgus</a:t>
            </a:r>
          </a:p>
        </p:txBody>
      </p:sp>
      <p:pic>
        <p:nvPicPr>
          <p:cNvPr id="65" name="Shape 65"/>
          <p:cNvPicPr preferRelativeResize="0"/>
          <p:nvPr/>
        </p:nvPicPr>
        <p:blipFill rotWithShape="1">
          <a:blip r:embed="rId3">
            <a:alphaModFix/>
          </a:blip>
          <a:srcRect b="40433" l="53192" r="0" t="0"/>
          <a:stretch/>
        </p:blipFill>
        <p:spPr>
          <a:xfrm>
            <a:off x="-3" y="3686100"/>
            <a:ext cx="2034175" cy="14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 rotWithShape="1">
          <a:blip r:embed="rId4">
            <a:alphaModFix/>
          </a:blip>
          <a:srcRect b="1523" l="45323" r="18399" t="35257"/>
          <a:stretch/>
        </p:blipFill>
        <p:spPr>
          <a:xfrm>
            <a:off x="6838650" y="2881675"/>
            <a:ext cx="2305351" cy="22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 rotWithShape="1">
          <a:blip r:embed="rId3">
            <a:alphaModFix/>
          </a:blip>
          <a:srcRect b="18808" l="32187" r="34499" t="5958"/>
          <a:stretch/>
        </p:blipFill>
        <p:spPr>
          <a:xfrm>
            <a:off x="0" y="0"/>
            <a:ext cx="1402772" cy="178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b="0" l="0" r="60589" t="0"/>
          <a:stretch/>
        </p:blipFill>
        <p:spPr>
          <a:xfrm>
            <a:off x="7463696" y="0"/>
            <a:ext cx="1659473" cy="2370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 b="20503" l="0" r="0" t="18816"/>
          <a:stretch/>
        </p:blipFill>
        <p:spPr>
          <a:xfrm>
            <a:off x="2816350" y="642024"/>
            <a:ext cx="3533999" cy="3808800"/>
          </a:xfrm>
          <a:prstGeom prst="snipRoundRect">
            <a:avLst>
              <a:gd fmla="val 16667" name="adj1"/>
              <a:gd fmla="val 16667" name="adj2"/>
            </a:avLst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 b="39319" l="0" r="0" t="12688"/>
          <a:stretch/>
        </p:blipFill>
        <p:spPr>
          <a:xfrm>
            <a:off x="2462650" y="772075"/>
            <a:ext cx="4218600" cy="35994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30444" l="0" r="0" t="14800"/>
          <a:stretch/>
        </p:blipFill>
        <p:spPr>
          <a:xfrm>
            <a:off x="2718550" y="767499"/>
            <a:ext cx="3735600" cy="3636600"/>
          </a:xfrm>
          <a:prstGeom prst="snip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30656" l="0" r="6942" t="0"/>
          <a:stretch/>
        </p:blipFill>
        <p:spPr>
          <a:xfrm>
            <a:off x="2728825" y="655725"/>
            <a:ext cx="3686400" cy="38319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099" y="936300"/>
            <a:ext cx="5678699" cy="3197100"/>
          </a:xfrm>
          <a:prstGeom prst="pie">
            <a:avLst>
              <a:gd fmla="val 0" name="adj1"/>
              <a:gd fmla="val 16200000" name="adj2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4">
            <a:alphaModFix/>
          </a:blip>
          <a:srcRect b="13529" l="16740" r="13275" t="6979"/>
          <a:stretch/>
        </p:blipFill>
        <p:spPr>
          <a:xfrm>
            <a:off x="1698150" y="936300"/>
            <a:ext cx="5747699" cy="3270899"/>
          </a:xfrm>
          <a:prstGeom prst="arc">
            <a:avLst>
              <a:gd fmla="val 16262991" name="adj1"/>
              <a:gd fmla="val 21581777" name="adj2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 rotWithShape="1">
          <a:blip r:embed="rId3">
            <a:alphaModFix/>
          </a:blip>
          <a:srcRect b="0" l="0" r="17218" t="0"/>
          <a:stretch/>
        </p:blipFill>
        <p:spPr>
          <a:xfrm>
            <a:off x="4046300" y="205875"/>
            <a:ext cx="4564575" cy="315424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/>
          <p:nvPr/>
        </p:nvSpPr>
        <p:spPr>
          <a:xfrm>
            <a:off x="552450" y="3360125"/>
            <a:ext cx="8058427" cy="14828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algn="ctr"/>
            <a:r>
              <a:rPr b="0" i="0">
                <a:ln cap="flat" cmpd="sng" w="9525">
                  <a:solidFill>
                    <a:srgbClr val="FFFFFF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rgbClr val="FFFFFF"/>
                </a:solidFill>
                <a:latin typeface="Roboto"/>
              </a:rPr>
              <a:t>Final Product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25" y="194512"/>
            <a:ext cx="3511725" cy="31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Faced With...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Creating a hovercraft that navigates a straight 40ft course in the shortest time possible,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Using less than $40,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without commercially available hovercraft or plane or helicopter kits,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or gasoline.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 the Beginning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 had glorious visions of hovercraft of the likes of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49" y="2217800"/>
            <a:ext cx="3000900" cy="2001600"/>
          </a:xfrm>
          <a:prstGeom prst="star12">
            <a:avLst>
              <a:gd fmla="val 45084" name="adj"/>
            </a:avLst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517" y="2217800"/>
            <a:ext cx="2668799" cy="2001600"/>
          </a:xfrm>
          <a:prstGeom prst="star12">
            <a:avLst>
              <a:gd fmla="val 45627" name="adj"/>
            </a:avLst>
          </a:prstGeom>
          <a:noFill/>
          <a:ln>
            <a:noFill/>
          </a:ln>
        </p:spPr>
      </p:pic>
      <p:sp>
        <p:nvSpPr>
          <p:cNvPr id="90" name="Shape 90"/>
          <p:cNvSpPr txBox="1"/>
          <p:nvPr/>
        </p:nvSpPr>
        <p:spPr>
          <a:xfrm>
            <a:off x="4325837" y="2781625"/>
            <a:ext cx="492300" cy="495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</a:rPr>
              <a:t>or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 Reality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00625" y="2003950"/>
            <a:ext cx="4935600" cy="155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Building a hovercraft is challenging... so, we started with one like this.</a:t>
            </a:r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0" l="-3434" r="0" t="16317"/>
          <a:stretch/>
        </p:blipFill>
        <p:spPr>
          <a:xfrm>
            <a:off x="5343900" y="382800"/>
            <a:ext cx="2913149" cy="418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Challenges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000075"/>
            <a:ext cx="5720100" cy="346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❖"/>
            </a:pPr>
            <a:r>
              <a:rPr lang="en"/>
              <a:t>Providing enough lift to allow the thrust to enact upon the hovercraft with minimal drag</a:t>
            </a:r>
          </a:p>
          <a:p>
            <a:pPr indent="-228600" lvl="0" marL="457200" rtl="0">
              <a:spcBef>
                <a:spcPts val="0"/>
              </a:spcBef>
              <a:buChar char="❖"/>
            </a:pPr>
            <a:r>
              <a:rPr lang="en"/>
              <a:t>Providing enough thrust to move with any notable speed</a:t>
            </a:r>
          </a:p>
          <a:p>
            <a:pPr indent="-228600" lvl="0" marL="457200" rtl="0">
              <a:spcBef>
                <a:spcPts val="0"/>
              </a:spcBef>
              <a:buChar char="❖"/>
            </a:pPr>
            <a:r>
              <a:rPr lang="en"/>
              <a:t>Coming to a consensus on which design would work the best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12966" l="0" r="0" t="15747"/>
          <a:stretch/>
        </p:blipFill>
        <p:spPr>
          <a:xfrm>
            <a:off x="6031950" y="1152474"/>
            <a:ext cx="2800350" cy="35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1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1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1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1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1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87900" y="458025"/>
            <a:ext cx="8368200" cy="686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 Learned...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87900" y="1489824"/>
            <a:ext cx="8368200" cy="3078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Besides how to build a hovercraft,</a:t>
            </a:r>
          </a:p>
          <a:p>
            <a:pPr indent="-228600" lvl="0" marL="457200" rtl="0">
              <a:spcBef>
                <a:spcPts val="0"/>
              </a:spcBef>
              <a:buChar char="❖"/>
            </a:pPr>
            <a:r>
              <a:rPr lang="en"/>
              <a:t>How to collaborate effectively to achieve a common goal</a:t>
            </a:r>
          </a:p>
          <a:p>
            <a:pPr indent="-228600" lvl="0" marL="457200" rtl="0">
              <a:spcBef>
                <a:spcPts val="0"/>
              </a:spcBef>
              <a:buChar char="❖"/>
            </a:pPr>
            <a:r>
              <a:rPr lang="en"/>
              <a:t>As a group composed of people who normally think through problems and succeed the first time, we learned how to fail and accept the importance of creating multiple prototypes</a:t>
            </a:r>
          </a:p>
          <a:p>
            <a:pPr indent="-228600" lvl="0" marL="457200" rtl="0">
              <a:spcBef>
                <a:spcPts val="0"/>
              </a:spcBef>
              <a:buChar char="❖"/>
            </a:pPr>
            <a:r>
              <a:rPr lang="en"/>
              <a:t>The convenience and usefulness of resources available on campus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1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1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b="0" l="0" r="17218" t="0"/>
          <a:stretch/>
        </p:blipFill>
        <p:spPr>
          <a:xfrm>
            <a:off x="4046300" y="205875"/>
            <a:ext cx="4564575" cy="31542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52450" y="3360125"/>
            <a:ext cx="8080178" cy="15121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  <a:solidFill>
                  <a:schemeClr val="lt2"/>
                </a:solidFill>
                <a:latin typeface="Verdana"/>
              </a:rPr>
              <a:t>Final Product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00" y="205875"/>
            <a:ext cx="3511725" cy="31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 b="40803" l="0" r="0" t="0"/>
          <a:stretch/>
        </p:blipFill>
        <p:spPr>
          <a:xfrm>
            <a:off x="2733912" y="712949"/>
            <a:ext cx="3676199" cy="3717599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